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sldIdLst>
    <p:sldId id="274" r:id="rId2"/>
    <p:sldId id="275" r:id="rId3"/>
    <p:sldId id="277" r:id="rId4"/>
    <p:sldId id="276" r:id="rId5"/>
    <p:sldId id="278" r:id="rId6"/>
    <p:sldId id="279" r:id="rId7"/>
    <p:sldId id="285" r:id="rId8"/>
    <p:sldId id="298" r:id="rId9"/>
    <p:sldId id="302" r:id="rId10"/>
    <p:sldId id="264" r:id="rId11"/>
    <p:sldId id="301" r:id="rId12"/>
    <p:sldId id="303" r:id="rId13"/>
    <p:sldId id="304" r:id="rId14"/>
    <p:sldId id="297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4EEC74-9FF9-4588-BD0F-F8AF6B52EF2D}" type="datetimeFigureOut">
              <a:rPr lang="ko-KR" altLang="en-US" smtClean="0"/>
              <a:t>2024-03-09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B2E492-7092-4AC4-B681-9ED520F0023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38329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502C1A-17C7-4185-B119-D8A96D3BCA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9B688B1-BA03-4B4C-B83C-4262FB1855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40EDBD1-39BA-4247-83D5-BA1C444D09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2024-03-09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8F9B85-6624-45A8-A7C1-9376FD813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E229AE-83F4-4493-BA17-92735160F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85740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5B7D22-5C22-4823-AECD-85D4B24D0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F69E028-543D-412C-BA30-6FE3A96CAC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94F6D1A-FFB2-4A78-9AA3-DA392519E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2024-03-09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69FE491-8F03-43AA-AA5D-4BF5A9AD21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83B207-B325-4DB1-B2A0-394133E02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48150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3A9ADEB-72A5-4B46-8442-28003D8B3E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7E62668-3C4A-4F0D-847F-8AA94ADBA8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7B22DFA-9B35-4B94-8514-B823EC32C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2024-03-09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5B425C-9FBF-4B68-80FF-C90C6FB9C8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D52291B-9B11-458D-9280-CB10E91C1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83334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22980F-84FC-435D-BF7A-D96254DB0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390FFB5-7AA9-4345-B2EA-CFDC66B919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B572C19-7C92-4603-86C2-8F02B27DB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2024-03-09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B99FB0F-E5BF-4ED7-B644-116D18C5F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2033421-FE28-45BE-B6F5-A2E7CE699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22754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209C20-C647-40AD-BCF4-635FD01F51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4EF0F08-5209-472E-87A3-E54004232A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ECD924C-997B-4706-A220-EE9F6BF2A1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2024-03-09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2AEC4E-08B6-463A-A6C4-47B2CB962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66D105B-FE2D-42B3-9DF8-2A238E1E4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7080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887978-8781-4FEB-9A29-FFC3AC931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8B07B56-1776-41F5-90CC-049B72AA8D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AFA8BFD-D673-4EAC-A73C-1D9B5124C9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315D6A9-B9B1-49AE-BDE6-3761265F65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2024-03-09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B8E2E0A-2213-49D1-A648-AEE229BB2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D521FE3-01EE-41BF-83AB-194BAB277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24367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8C1755-88EC-4990-90FA-904AC76D28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AD9ED52-0EE0-4D51-A54E-1E3C83A7E6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8EF840B-FEFB-4064-A747-E6E9256BF4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EF671C5-DEB4-4507-B6BD-F4E522E4E7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9D72F22-4A0E-44BC-86EB-79B17EB745A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726EEE3-85BF-4469-9CF5-07AC0EADE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2024-03-09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0063E1C-0775-4AF4-A151-F5A0BC9E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9C432A2-B260-4889-801C-DB704B339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18280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E8A5C1-1E13-4226-B204-AC736C2FA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FE57FA8-7544-47BB-8A52-478985E0A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2024-03-09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4510BBE-F7E8-44D6-8A18-7F61BEEDC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00851DF-4BB2-4793-A203-DA3413039E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5990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62A312D-58AD-40D4-9983-BF78C82790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2024-03-09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CEA8F61-7638-49A6-80E5-3D4196407B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52E32EC-F6EC-4C14-A9AC-65D4BAADB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BD1DCF-507C-43A7-A20C-8C10AD9CDEBF}"/>
              </a:ext>
            </a:extLst>
          </p:cNvPr>
          <p:cNvSpPr txBox="1"/>
          <p:nvPr userDrawn="1"/>
        </p:nvSpPr>
        <p:spPr>
          <a:xfrm>
            <a:off x="10032313" y="6588607"/>
            <a:ext cx="216918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ⓒSaebyeol Yu.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Saebyeol’s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PowerPoint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27104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6AADB8-29E6-46D3-AAC5-93AC92FDE7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B495A74-51E1-4D6C-B3FC-00F4AFE968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46A4B4E-5930-4750-81D5-3FA6CA95AA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E1875A0-AB97-45DC-A5F5-237A32A0E9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2024-03-09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A8E844C-E558-464B-9FE0-68BECD297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338CBB3-FA58-4F6F-AD79-FB138CAD29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92396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F35BF7-B00D-42ED-9B95-B737E71E95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8E4D255-B8B4-4CE2-881E-1ECC19DAB6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CF30024-4B91-4D6C-9538-5D936ED0CF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B90AC83-2852-40FB-B54A-25BB5C2888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04309-49AB-4F63-BCDF-00F26D01FC82}" type="datetimeFigureOut">
              <a:rPr lang="ko-KR" altLang="en-US" smtClean="0"/>
              <a:t>2024-03-09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195F577-5B4F-44DB-8165-7FB712AFE9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71D18C8-7B5F-4AF7-BFEF-95E08DF4F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0872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F9AB59B-F2A0-42E9-8DF6-EB86CA66B6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7615888-D905-4A73-9CF6-08A3759CCD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356C9DB-296C-4F6C-A750-78C65B13C6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604309-49AB-4F63-BCDF-00F26D01FC82}" type="datetimeFigureOut">
              <a:rPr lang="ko-KR" altLang="en-US" smtClean="0"/>
              <a:t>2024-03-09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58EFC16-C598-4D65-AA92-1028E7FD4E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F59DDD8-9858-4633-85D4-FA2B5353AC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296068-7649-4789-9891-359AE43EC2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19976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posts/alexxubyte_systemdesign-coding-interviewtips-activity-7126968760971714560-aZ7T/?trk=public_profile_like_view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youtube.com/watch?v=FqR5vESuKe0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EF2DD50B-2FDD-48B7-86A7-2D52B8BD0B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769868" y="493986"/>
            <a:ext cx="4652264" cy="61214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7CB5F9C-FE07-47B7-9BBD-2733D7FD5946}"/>
              </a:ext>
            </a:extLst>
          </p:cNvPr>
          <p:cNvSpPr txBox="1"/>
          <p:nvPr/>
        </p:nvSpPr>
        <p:spPr>
          <a:xfrm>
            <a:off x="247024" y="6130071"/>
            <a:ext cx="1678665" cy="4542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ea"/>
                <a:ea typeface="나눔스퀘어 Light"/>
                <a:cs typeface="+mn-cs"/>
              </a:rPr>
              <a:t>PPT by </a:t>
            </a:r>
            <a:r>
              <a: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ea"/>
                <a:ea typeface="나눔스퀘어 Light"/>
                <a:cs typeface="+mn-cs"/>
              </a:rPr>
              <a:t>김주혁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A90FBE-A59D-4013-9F7A-AFE93874FF90}"/>
              </a:ext>
            </a:extLst>
          </p:cNvPr>
          <p:cNvSpPr txBox="1"/>
          <p:nvPr/>
        </p:nvSpPr>
        <p:spPr>
          <a:xfrm>
            <a:off x="119292" y="3244135"/>
            <a:ext cx="5287024" cy="120032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마켓 산스 TTF Bold" panose="02000000000000000000" pitchFamily="2" charset="-127"/>
                <a:ea typeface="G마켓 산스 TTF Bold" panose="02000000000000000000" pitchFamily="2" charset="-127"/>
                <a:cs typeface="+mn-cs"/>
              </a:rPr>
              <a:t>가상면접 사례로 배우는</a:t>
            </a:r>
            <a:endParaRPr kumimoji="0" lang="en-US" altLang="ko-KR" sz="36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마켓 산스 TTF Bold" panose="02000000000000000000" pitchFamily="2" charset="-127"/>
              <a:ea typeface="G마켓 산스 TTF Bold" panose="02000000000000000000" pitchFamily="2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마켓 산스 TTF Bold" panose="02000000000000000000" pitchFamily="2" charset="-127"/>
                <a:ea typeface="G마켓 산스 TTF Bold" panose="02000000000000000000" pitchFamily="2" charset="-127"/>
                <a:cs typeface="+mn-cs"/>
              </a:rPr>
              <a:t>대규모 시스템 설계 기초</a:t>
            </a:r>
          </a:p>
        </p:txBody>
      </p:sp>
    </p:spTree>
    <p:extLst>
      <p:ext uri="{BB962C8B-B14F-4D97-AF65-F5344CB8AC3E}">
        <p14:creationId xmlns:p14="http://schemas.microsoft.com/office/powerpoint/2010/main" val="9687350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7439B961-3A16-4A9E-BCB7-72566C434C2B}"/>
              </a:ext>
            </a:extLst>
          </p:cNvPr>
          <p:cNvSpPr/>
          <p:nvPr/>
        </p:nvSpPr>
        <p:spPr>
          <a:xfrm>
            <a:off x="4064000" y="0"/>
            <a:ext cx="4064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C8E151-D821-4640-B0F6-81D14598CE26}"/>
              </a:ext>
            </a:extLst>
          </p:cNvPr>
          <p:cNvSpPr txBox="1"/>
          <p:nvPr/>
        </p:nvSpPr>
        <p:spPr>
          <a:xfrm flipH="1">
            <a:off x="1224277" y="1391920"/>
            <a:ext cx="19803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/>
              <a:t>1 ~ 10</a:t>
            </a:r>
            <a:r>
              <a:rPr lang="el-GR" altLang="ko-KR" sz="4000" dirty="0"/>
              <a:t>μ</a:t>
            </a:r>
            <a:r>
              <a:rPr lang="en-US" altLang="ko-KR" sz="4000" dirty="0"/>
              <a:t>s</a:t>
            </a:r>
            <a:endParaRPr lang="ko-KR" altLang="en-US" sz="4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E26553-9700-4313-B12B-C77DC1D3F416}"/>
              </a:ext>
            </a:extLst>
          </p:cNvPr>
          <p:cNvSpPr txBox="1"/>
          <p:nvPr/>
        </p:nvSpPr>
        <p:spPr>
          <a:xfrm flipH="1">
            <a:off x="9489438" y="1391920"/>
            <a:ext cx="22467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/>
              <a:t>1 ~ 10 </a:t>
            </a:r>
            <a:r>
              <a:rPr lang="en-US" altLang="ko-KR" sz="4000" dirty="0" err="1"/>
              <a:t>ms</a:t>
            </a:r>
            <a:endParaRPr lang="ko-KR" altLang="en-US" sz="4000" dirty="0"/>
          </a:p>
        </p:txBody>
      </p:sp>
      <p:pic>
        <p:nvPicPr>
          <p:cNvPr id="9" name="그림 8" descr="텍스트, 스크린샷, 폰트, 라인이(가) 표시된 사진&#10;&#10;자동 생성된 설명">
            <a:extLst>
              <a:ext uri="{FF2B5EF4-FFF2-40B4-BE49-F238E27FC236}">
                <a16:creationId xmlns:a16="http://schemas.microsoft.com/office/drawing/2014/main" id="{33470ED0-2EE7-7286-0F2F-A9D422D65D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692" y="3478641"/>
            <a:ext cx="3283511" cy="1574215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5E794F4A-93CA-20A4-8AE1-DDB3B905B8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19290" y="3749879"/>
            <a:ext cx="3553420" cy="89376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FCB82DD-2326-EB6D-E8C0-F4A692120BD8}"/>
              </a:ext>
            </a:extLst>
          </p:cNvPr>
          <p:cNvSpPr txBox="1"/>
          <p:nvPr/>
        </p:nvSpPr>
        <p:spPr>
          <a:xfrm>
            <a:off x="4786609" y="1402899"/>
            <a:ext cx="30861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</a:rPr>
              <a:t>100 ~ 1000 </a:t>
            </a:r>
            <a:r>
              <a:rPr lang="el-GR" altLang="ko-KR" sz="4000" dirty="0">
                <a:solidFill>
                  <a:schemeClr val="bg1"/>
                </a:solidFill>
              </a:rPr>
              <a:t>μ</a:t>
            </a:r>
            <a:r>
              <a:rPr lang="en-US" altLang="ko-KR" sz="4000" dirty="0">
                <a:solidFill>
                  <a:schemeClr val="bg1"/>
                </a:solidFill>
              </a:rPr>
              <a:t>s</a:t>
            </a:r>
            <a:endParaRPr lang="ko-KR" altLang="en-US" sz="4000" dirty="0">
              <a:solidFill>
                <a:schemeClr val="bg1"/>
              </a:solidFill>
            </a:endParaRPr>
          </a:p>
        </p:txBody>
      </p:sp>
      <p:pic>
        <p:nvPicPr>
          <p:cNvPr id="12" name="그림 11" descr="텍스트, 스크린샷, 원, 도표이(가) 표시된 사진&#10;&#10;자동 생성된 설명">
            <a:extLst>
              <a:ext uri="{FF2B5EF4-FFF2-40B4-BE49-F238E27FC236}">
                <a16:creationId xmlns:a16="http://schemas.microsoft.com/office/drawing/2014/main" id="{A3EFB67D-3CEA-387E-B465-B14EEFC6DC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3334" y="3024747"/>
            <a:ext cx="3274974" cy="1946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9608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7439B961-3A16-4A9E-BCB7-72566C434C2B}"/>
              </a:ext>
            </a:extLst>
          </p:cNvPr>
          <p:cNvSpPr/>
          <p:nvPr/>
        </p:nvSpPr>
        <p:spPr>
          <a:xfrm>
            <a:off x="4064000" y="0"/>
            <a:ext cx="8128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C8E151-D821-4640-B0F6-81D14598CE26}"/>
              </a:ext>
            </a:extLst>
          </p:cNvPr>
          <p:cNvSpPr txBox="1"/>
          <p:nvPr/>
        </p:nvSpPr>
        <p:spPr>
          <a:xfrm flipH="1">
            <a:off x="710949" y="1404837"/>
            <a:ext cx="27198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/>
              <a:t>10 ~ 100ms</a:t>
            </a:r>
            <a:endParaRPr lang="ko-KR" altLang="en-US" sz="4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FCB82DD-2326-EB6D-E8C0-F4A692120BD8}"/>
              </a:ext>
            </a:extLst>
          </p:cNvPr>
          <p:cNvSpPr txBox="1"/>
          <p:nvPr/>
        </p:nvSpPr>
        <p:spPr>
          <a:xfrm>
            <a:off x="7140996" y="1220280"/>
            <a:ext cx="308610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</a:rPr>
              <a:t>100 ~ 1000ms</a:t>
            </a:r>
            <a:endParaRPr lang="ko-KR" altLang="en-US" sz="4000" dirty="0">
              <a:solidFill>
                <a:schemeClr val="bg1"/>
              </a:solidFill>
            </a:endParaRPr>
          </a:p>
        </p:txBody>
      </p:sp>
      <p:pic>
        <p:nvPicPr>
          <p:cNvPr id="4" name="그림 3" descr="텍스트, 지구, 세계, 지도이(가) 표시된 사진&#10;&#10;자동 생성된 설명">
            <a:extLst>
              <a:ext uri="{FF2B5EF4-FFF2-40B4-BE49-F238E27FC236}">
                <a16:creationId xmlns:a16="http://schemas.microsoft.com/office/drawing/2014/main" id="{57355292-4026-E29C-D447-2AB938E01C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692" y="3565321"/>
            <a:ext cx="3254413" cy="1297624"/>
          </a:xfrm>
          <a:prstGeom prst="rect">
            <a:avLst/>
          </a:prstGeom>
        </p:spPr>
      </p:pic>
      <p:pic>
        <p:nvPicPr>
          <p:cNvPr id="6" name="그림 5" descr="텍스트, 스크린샷, 폰트, 도표이(가) 표시된 사진&#10;&#10;자동 생성된 설명">
            <a:extLst>
              <a:ext uri="{FF2B5EF4-FFF2-40B4-BE49-F238E27FC236}">
                <a16:creationId xmlns:a16="http://schemas.microsoft.com/office/drawing/2014/main" id="{8DB0CB1D-AB63-9895-49CF-A5CA717FCB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8000" y="3918743"/>
            <a:ext cx="3561722" cy="1011092"/>
          </a:xfrm>
          <a:prstGeom prst="rect">
            <a:avLst/>
          </a:prstGeom>
        </p:spPr>
      </p:pic>
      <p:pic>
        <p:nvPicPr>
          <p:cNvPr id="7" name="그림 6" descr="텍스트, 스크린샷, 디자인, 책이(가) 표시된 사진&#10;&#10;자동 생성된 설명">
            <a:extLst>
              <a:ext uri="{FF2B5EF4-FFF2-40B4-BE49-F238E27FC236}">
                <a16:creationId xmlns:a16="http://schemas.microsoft.com/office/drawing/2014/main" id="{71447742-99B6-57EB-6F4B-4D3DD0244AB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8699" y="3040271"/>
            <a:ext cx="1889849" cy="3099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5391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7E9F6073-E957-A357-98FA-EA71DEBC6C1E}"/>
              </a:ext>
            </a:extLst>
          </p:cNvPr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마켓 산스 TTF Medium"/>
              <a:ea typeface="나눔스퀘어 Light"/>
              <a:cs typeface="+mn-cs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78CDE17-FF2B-12E3-ED09-D3BEBA55E63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A9EA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마켓 산스 TTF Medium"/>
              <a:ea typeface="나눔스퀘어 Light"/>
              <a:cs typeface="+mn-cs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869B6332-F6E3-4FE2-810C-2C589EE7937C}"/>
              </a:ext>
            </a:extLst>
          </p:cNvPr>
          <p:cNvGrpSpPr/>
          <p:nvPr/>
        </p:nvGrpSpPr>
        <p:grpSpPr>
          <a:xfrm>
            <a:off x="1855094" y="2028616"/>
            <a:ext cx="8481809" cy="2800767"/>
            <a:chOff x="1855094" y="2294430"/>
            <a:chExt cx="8481809" cy="2800767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15125F2-1B27-4E65-90FD-15228A57767D}"/>
                </a:ext>
              </a:extLst>
            </p:cNvPr>
            <p:cNvSpPr txBox="1"/>
            <p:nvPr/>
          </p:nvSpPr>
          <p:spPr>
            <a:xfrm>
              <a:off x="1855094" y="2294430"/>
              <a:ext cx="8481809" cy="280076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8800" dirty="0">
                  <a:solidFill>
                    <a:schemeClr val="bg1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가용성에 관계된</a:t>
              </a:r>
              <a:endParaRPr lang="en-US" altLang="ko-KR" sz="8800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endParaRPr>
            </a:p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8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G마켓 산스 TTF Bold" panose="02000000000000000000" pitchFamily="2" charset="-127"/>
                  <a:ea typeface="G마켓 산스 TTF Bold" panose="02000000000000000000" pitchFamily="2" charset="-127"/>
                  <a:cs typeface="+mn-cs"/>
                </a:rPr>
                <a:t>수치들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9A343EF-2245-4D93-8317-E326C9E822D9}"/>
                </a:ext>
              </a:extLst>
            </p:cNvPr>
            <p:cNvSpPr txBox="1"/>
            <p:nvPr/>
          </p:nvSpPr>
          <p:spPr>
            <a:xfrm>
              <a:off x="4419600" y="3974068"/>
              <a:ext cx="31800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마켓 산스 TTF Light" panose="02000000000000000000" pitchFamily="2" charset="-127"/>
                <a:ea typeface="G마켓 산스 TTF Light" panose="02000000000000000000" pitchFamily="2" charset="-127"/>
                <a:cs typeface="+mn-cs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DCCDD4C1-F6ED-582A-73E7-C93E47E50F1C}"/>
              </a:ext>
            </a:extLst>
          </p:cNvPr>
          <p:cNvSpPr txBox="1"/>
          <p:nvPr/>
        </p:nvSpPr>
        <p:spPr>
          <a:xfrm>
            <a:off x="4572000" y="3860654"/>
            <a:ext cx="31800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마켓 산스 TTF Light" panose="02000000000000000000" pitchFamily="2" charset="-127"/>
              <a:ea typeface="G마켓 산스 TTF Light" panose="02000000000000000000" pitchFamily="2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468607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7439B961-3A16-4A9E-BCB7-72566C434C2B}"/>
              </a:ext>
            </a:extLst>
          </p:cNvPr>
          <p:cNvSpPr/>
          <p:nvPr/>
        </p:nvSpPr>
        <p:spPr>
          <a:xfrm>
            <a:off x="4064000" y="0"/>
            <a:ext cx="4064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C8E151-D821-4640-B0F6-81D14598CE26}"/>
              </a:ext>
            </a:extLst>
          </p:cNvPr>
          <p:cNvSpPr txBox="1"/>
          <p:nvPr/>
        </p:nvSpPr>
        <p:spPr>
          <a:xfrm flipH="1">
            <a:off x="1517892" y="1048956"/>
            <a:ext cx="19803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/>
              <a:t>AWS</a:t>
            </a:r>
            <a:endParaRPr lang="ko-KR" altLang="en-US" sz="4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CE26553-9700-4313-B12B-C77DC1D3F416}"/>
              </a:ext>
            </a:extLst>
          </p:cNvPr>
          <p:cNvSpPr txBox="1"/>
          <p:nvPr/>
        </p:nvSpPr>
        <p:spPr>
          <a:xfrm flipH="1">
            <a:off x="9718739" y="958283"/>
            <a:ext cx="22467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/>
              <a:t>GCP</a:t>
            </a:r>
            <a:endParaRPr lang="ko-KR" altLang="en-US" sz="4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FCB82DD-2326-EB6D-E8C0-F4A692120BD8}"/>
              </a:ext>
            </a:extLst>
          </p:cNvPr>
          <p:cNvSpPr txBox="1"/>
          <p:nvPr/>
        </p:nvSpPr>
        <p:spPr>
          <a:xfrm>
            <a:off x="5407157" y="958283"/>
            <a:ext cx="137768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</a:rPr>
              <a:t>Azure</a:t>
            </a:r>
            <a:endParaRPr lang="ko-KR" altLang="en-US" sz="40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300C09-C642-E5FF-1B49-D6E082F089B7}"/>
              </a:ext>
            </a:extLst>
          </p:cNvPr>
          <p:cNvSpPr txBox="1"/>
          <p:nvPr/>
        </p:nvSpPr>
        <p:spPr>
          <a:xfrm>
            <a:off x="679508" y="3813400"/>
            <a:ext cx="28809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최소 </a:t>
            </a:r>
            <a:r>
              <a:rPr lang="en-US" altLang="ko-KR" dirty="0"/>
              <a:t>99.99%</a:t>
            </a:r>
            <a:r>
              <a:rPr lang="ko-KR" altLang="en-US" dirty="0"/>
              <a:t>를 월간 가동률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1710993-C138-E767-651B-AD3E9530FA56}"/>
              </a:ext>
            </a:extLst>
          </p:cNvPr>
          <p:cNvSpPr txBox="1"/>
          <p:nvPr/>
        </p:nvSpPr>
        <p:spPr>
          <a:xfrm>
            <a:off x="4632180" y="3536401"/>
            <a:ext cx="311174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가상머신에 대하여 </a:t>
            </a:r>
            <a:r>
              <a:rPr lang="en-US" altLang="ko-KR" dirty="0">
                <a:solidFill>
                  <a:schemeClr val="bg1"/>
                </a:solidFill>
              </a:rPr>
              <a:t>99.99%</a:t>
            </a:r>
            <a:r>
              <a:rPr lang="ko-KR" altLang="en-US" dirty="0">
                <a:solidFill>
                  <a:schemeClr val="bg1"/>
                </a:solidFill>
              </a:rPr>
              <a:t>의 </a:t>
            </a:r>
            <a:endParaRPr lang="en-US" altLang="ko-KR" dirty="0">
              <a:solidFill>
                <a:schemeClr val="bg1"/>
              </a:solidFill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</a:rPr>
              <a:t>가동 시간 </a:t>
            </a:r>
            <a:r>
              <a:rPr lang="en-US" altLang="ko-KR" dirty="0">
                <a:solidFill>
                  <a:schemeClr val="bg1"/>
                </a:solidFill>
              </a:rPr>
              <a:t>SLA</a:t>
            </a:r>
            <a:r>
              <a:rPr lang="ko-KR" altLang="en-US" dirty="0">
                <a:solidFill>
                  <a:schemeClr val="bg1"/>
                </a:solidFill>
              </a:rPr>
              <a:t>를 </a:t>
            </a:r>
            <a:endParaRPr lang="en-US" altLang="ko-KR" dirty="0">
              <a:solidFill>
                <a:schemeClr val="bg1"/>
              </a:solidFill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</a:rPr>
              <a:t>통해 복원력과 가용성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14D0BEB-91B9-745C-F698-7708B72132F9}"/>
              </a:ext>
            </a:extLst>
          </p:cNvPr>
          <p:cNvSpPr txBox="1"/>
          <p:nvPr/>
        </p:nvSpPr>
        <p:spPr>
          <a:xfrm>
            <a:off x="8504146" y="2781446"/>
            <a:ext cx="3595856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단일 </a:t>
            </a:r>
            <a:r>
              <a:rPr lang="en-US" altLang="ko-KR" dirty="0"/>
              <a:t>VM</a:t>
            </a:r>
            <a:r>
              <a:rPr lang="ko-KR" altLang="en-US" dirty="0"/>
              <a:t>에 대하여는 </a:t>
            </a:r>
            <a:endParaRPr lang="en-US" altLang="ko-KR" dirty="0"/>
          </a:p>
          <a:p>
            <a:pPr algn="ctr"/>
            <a:r>
              <a:rPr lang="en-US" altLang="ko-KR" dirty="0"/>
              <a:t>99.9%</a:t>
            </a:r>
            <a:r>
              <a:rPr lang="ko-KR" altLang="en-US" dirty="0"/>
              <a:t>의 월별 가용성</a:t>
            </a:r>
            <a:r>
              <a:rPr lang="en-US" altLang="ko-KR" dirty="0"/>
              <a:t>,</a:t>
            </a:r>
            <a:br>
              <a:rPr lang="en-US" altLang="ko-KR" dirty="0"/>
            </a:br>
            <a:br>
              <a:rPr lang="en-US" altLang="ko-KR" dirty="0"/>
            </a:br>
            <a:r>
              <a:rPr lang="ko-KR" altLang="en-US" dirty="0"/>
              <a:t>일부 </a:t>
            </a:r>
            <a:r>
              <a:rPr lang="en-US" altLang="ko-KR" dirty="0"/>
              <a:t>VM </a:t>
            </a:r>
            <a:r>
              <a:rPr lang="ko-KR" altLang="en-US" dirty="0"/>
              <a:t>구성에서는 </a:t>
            </a:r>
            <a:r>
              <a:rPr lang="en-US" altLang="ko-KR" dirty="0"/>
              <a:t>99.9%</a:t>
            </a:r>
            <a:br>
              <a:rPr lang="en-US" altLang="ko-KR" dirty="0"/>
            </a:br>
            <a:r>
              <a:rPr lang="en-US" altLang="ko-KR" dirty="0"/>
              <a:t>(</a:t>
            </a:r>
            <a:r>
              <a:rPr lang="ko-KR" altLang="en-US" dirty="0"/>
              <a:t>메모리 최적화 및 프리미어 등급</a:t>
            </a:r>
            <a:r>
              <a:rPr lang="en-US" altLang="ko-KR" dirty="0"/>
              <a:t>),</a:t>
            </a:r>
            <a:br>
              <a:rPr lang="en-US" altLang="ko-KR" dirty="0"/>
            </a:br>
            <a:br>
              <a:rPr lang="en-US" altLang="ko-KR" dirty="0"/>
            </a:br>
            <a:r>
              <a:rPr lang="ko-KR" altLang="en-US" dirty="0"/>
              <a:t>여러 영역에 있어 프리미어 등급 </a:t>
            </a:r>
            <a:endParaRPr lang="en-US" altLang="ko-KR" dirty="0"/>
          </a:p>
          <a:p>
            <a:pPr algn="ctr"/>
            <a:r>
              <a:rPr lang="en-US" altLang="ko-KR" dirty="0"/>
              <a:t>VM</a:t>
            </a:r>
            <a:r>
              <a:rPr lang="ko-KR" altLang="en-US" dirty="0"/>
              <a:t>을 배포하면 </a:t>
            </a:r>
            <a:endParaRPr lang="en-US" altLang="ko-KR" dirty="0"/>
          </a:p>
          <a:p>
            <a:pPr algn="ctr"/>
            <a:r>
              <a:rPr lang="ko-KR" altLang="en-US" dirty="0"/>
              <a:t>가용성이 최대 </a:t>
            </a:r>
            <a:r>
              <a:rPr lang="en-US" altLang="ko-KR" dirty="0"/>
              <a:t>99.99%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96601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8B34DA5A-15CD-4088-A7BD-AC039ACD65A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AE332E1E-B57B-4B58-9541-22D7DF40CDD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br>
              <a:rPr lang="en-US" altLang="ko-KR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</a:br>
            <a:r>
              <a:rPr lang="en-US" altLang="ko-KR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Jeff Dean </a:t>
            </a:r>
            <a:r>
              <a:rPr lang="ko-KR" altLang="en-US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사진 </a:t>
            </a:r>
            <a:r>
              <a:rPr lang="en-US" altLang="ko-KR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: </a:t>
            </a:r>
            <a:br>
              <a:rPr lang="en-US" altLang="ko-KR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</a:br>
            <a:r>
              <a:rPr lang="en-US" altLang="ko-KR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https://motivationalspeakersagency.co.uk/technology-speakers/jeff-dean</a:t>
            </a:r>
          </a:p>
          <a:p>
            <a:pPr algn="ctr"/>
            <a:endParaRPr lang="en-US" altLang="ko-KR" dirty="0">
              <a:solidFill>
                <a:schemeClr val="bg1"/>
              </a:solidFill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응답지연 값 및 그 외 캡쳐 자료 </a:t>
            </a:r>
            <a:r>
              <a:rPr lang="en-US" altLang="ko-KR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: </a:t>
            </a:r>
            <a:br>
              <a:rPr lang="en-US" altLang="ko-KR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</a:br>
            <a:r>
              <a:rPr lang="en-US" altLang="ko-KR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https://www.linkedin.com/posts/alexxubyte_systemdesign-coding-interviewtips-activity-7126968760971714560-aZ7T/?trk=public_profile_like_view</a:t>
            </a:r>
            <a:r>
              <a:rPr lang="en-US" altLang="ko-KR" dirty="0">
                <a:solidFill>
                  <a:schemeClr val="bg1"/>
                </a:solidFill>
              </a:rPr>
              <a:t>,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effectLst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https://www.youtube.com/watch?v=FqR5vESuKe0</a:t>
            </a:r>
            <a:endParaRPr lang="en-US" altLang="ko-KR" dirty="0">
              <a:solidFill>
                <a:schemeClr val="bg1"/>
              </a:solidFill>
            </a:endParaRPr>
          </a:p>
          <a:p>
            <a:pPr algn="ctr"/>
            <a:endParaRPr lang="en-US" altLang="ko-KR" dirty="0">
              <a:solidFill>
                <a:schemeClr val="bg1"/>
              </a:solidFill>
            </a:endParaRPr>
          </a:p>
          <a:p>
            <a:pPr algn="ctr"/>
            <a:endParaRPr lang="en-US" altLang="ko-KR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EF3D946-7558-4631-B22E-EB78E579DD9C}"/>
              </a:ext>
            </a:extLst>
          </p:cNvPr>
          <p:cNvSpPr txBox="1"/>
          <p:nvPr/>
        </p:nvSpPr>
        <p:spPr>
          <a:xfrm>
            <a:off x="5520684" y="362393"/>
            <a:ext cx="697627" cy="40011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bg1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출처</a:t>
            </a:r>
          </a:p>
        </p:txBody>
      </p:sp>
    </p:spTree>
    <p:extLst>
      <p:ext uri="{BB962C8B-B14F-4D97-AF65-F5344CB8AC3E}">
        <p14:creationId xmlns:p14="http://schemas.microsoft.com/office/powerpoint/2010/main" val="35392767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5B259F21-DBA3-4B67-9EE4-E6A80294CEE8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마켓 산스 TTF Medium"/>
              <a:ea typeface="나눔스퀘어 Light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CE95EAE-6940-4739-ABD6-7471CFD08D59}"/>
              </a:ext>
            </a:extLst>
          </p:cNvPr>
          <p:cNvSpPr txBox="1"/>
          <p:nvPr/>
        </p:nvSpPr>
        <p:spPr>
          <a:xfrm>
            <a:off x="792480" y="741680"/>
            <a:ext cx="117211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3A3838"/>
                </a:solidFill>
                <a:effectLst/>
                <a:uLnTx/>
                <a:uFillTx/>
                <a:latin typeface="G마켓 산스 TTF Bold" panose="02000000000000000000" pitchFamily="2" charset="-127"/>
                <a:ea typeface="G마켓 산스 TTF Bold" panose="02000000000000000000" pitchFamily="2" charset="-127"/>
                <a:cs typeface="+mn-cs"/>
              </a:rPr>
              <a:t>목차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D846066B-5975-4530-BBE5-39F8B9D872B9}"/>
              </a:ext>
            </a:extLst>
          </p:cNvPr>
          <p:cNvCxnSpPr/>
          <p:nvPr/>
        </p:nvCxnSpPr>
        <p:spPr>
          <a:xfrm>
            <a:off x="650240" y="1656080"/>
            <a:ext cx="5445760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FF6CE42A-1E22-4CD2-B33B-C1D0F9EF83FD}"/>
              </a:ext>
            </a:extLst>
          </p:cNvPr>
          <p:cNvSpPr txBox="1"/>
          <p:nvPr/>
        </p:nvSpPr>
        <p:spPr>
          <a:xfrm>
            <a:off x="7263914" y="2944445"/>
            <a:ext cx="286488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400" dirty="0">
                <a:solidFill>
                  <a:srgbClr val="FFFFFF"/>
                </a:solidFill>
                <a:latin typeface="G마켓 산스 TTF Bold" panose="02000000000000000000" pitchFamily="2" charset="-127"/>
                <a:ea typeface="G마켓 산스 TTF Bold" panose="02000000000000000000" pitchFamily="2" charset="-127"/>
              </a:rPr>
              <a:t>2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마켓 산스 TTF Bold" panose="02000000000000000000" pitchFamily="2" charset="-127"/>
                <a:ea typeface="G마켓 산스 TTF Bold" panose="02000000000000000000" pitchFamily="2" charset="-127"/>
                <a:cs typeface="+mn-cs"/>
              </a:rPr>
              <a:t>장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마켓 산스 TTF Bold" panose="02000000000000000000" pitchFamily="2" charset="-127"/>
              <a:ea typeface="G마켓 산스 TTF Bold" panose="02000000000000000000" pitchFamily="2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마켓 산스 TTF Bold" panose="02000000000000000000" pitchFamily="2" charset="-127"/>
                <a:ea typeface="G마켓 산스 TTF Bold" panose="02000000000000000000" pitchFamily="2" charset="-127"/>
                <a:cs typeface="+mn-cs"/>
              </a:rPr>
              <a:t>개략적인 규모 추정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C692260C-32E2-4E74-8433-34F40BD4CAE8}"/>
              </a:ext>
            </a:extLst>
          </p:cNvPr>
          <p:cNvGrpSpPr/>
          <p:nvPr/>
        </p:nvGrpSpPr>
        <p:grpSpPr>
          <a:xfrm>
            <a:off x="873760" y="2564953"/>
            <a:ext cx="2388375" cy="461665"/>
            <a:chOff x="873760" y="2564953"/>
            <a:chExt cx="2388375" cy="461665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C6BFE5C-7615-4FB3-ABC9-78FEC70F8C87}"/>
                </a:ext>
              </a:extLst>
            </p:cNvPr>
            <p:cNvSpPr txBox="1"/>
            <p:nvPr/>
          </p:nvSpPr>
          <p:spPr>
            <a:xfrm>
              <a:off x="873760" y="2611119"/>
              <a:ext cx="4491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3A3838"/>
                  </a:solidFill>
                  <a:effectLst/>
                  <a:uLnTx/>
                  <a:uFillTx/>
                  <a:latin typeface="G마켓 산스 TTF Medium"/>
                  <a:ea typeface="나눔스퀘어 Light"/>
                  <a:cs typeface="+mn-cs"/>
                </a:rPr>
                <a:t>01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2F88A3A-A133-426F-83D5-CBB04756EA85}"/>
                </a:ext>
              </a:extLst>
            </p:cNvPr>
            <p:cNvSpPr txBox="1"/>
            <p:nvPr/>
          </p:nvSpPr>
          <p:spPr>
            <a:xfrm>
              <a:off x="1567440" y="2564953"/>
              <a:ext cx="169469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3A3838"/>
                  </a:solidFill>
                  <a:effectLst/>
                  <a:uLnTx/>
                  <a:uFillTx/>
                  <a:latin typeface="G마켓 산스 TTF Bold" panose="02000000000000000000" pitchFamily="2" charset="-127"/>
                  <a:ea typeface="G마켓 산스 TTF Bold" panose="02000000000000000000" pitchFamily="2" charset="-127"/>
                  <a:cs typeface="+mn-cs"/>
                </a:rPr>
                <a:t>2</a:t>
              </a: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3A3838"/>
                  </a:solidFill>
                  <a:effectLst/>
                  <a:uLnTx/>
                  <a:uFillTx/>
                  <a:latin typeface="G마켓 산스 TTF Bold" panose="02000000000000000000" pitchFamily="2" charset="-127"/>
                  <a:ea typeface="G마켓 산스 TTF Bold" panose="02000000000000000000" pitchFamily="2" charset="-127"/>
                  <a:cs typeface="+mn-cs"/>
                </a:rPr>
                <a:t>의 제곱수</a:t>
              </a: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5559FD91-3E3C-45FF-B64E-011A386D190D}"/>
              </a:ext>
            </a:extLst>
          </p:cNvPr>
          <p:cNvGrpSpPr/>
          <p:nvPr/>
        </p:nvGrpSpPr>
        <p:grpSpPr>
          <a:xfrm>
            <a:off x="868295" y="3230644"/>
            <a:ext cx="2526233" cy="461665"/>
            <a:chOff x="873760" y="2564953"/>
            <a:chExt cx="2526233" cy="461665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8B8BD32-278E-4DAC-ABEE-FFBD0DF21C80}"/>
                </a:ext>
              </a:extLst>
            </p:cNvPr>
            <p:cNvSpPr txBox="1"/>
            <p:nvPr/>
          </p:nvSpPr>
          <p:spPr>
            <a:xfrm>
              <a:off x="873760" y="2611119"/>
              <a:ext cx="4956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3A3838"/>
                  </a:solidFill>
                  <a:effectLst/>
                  <a:uLnTx/>
                  <a:uFillTx/>
                  <a:latin typeface="G마켓 산스 TTF Medium"/>
                  <a:ea typeface="나눔스퀘어 Light"/>
                  <a:cs typeface="+mn-cs"/>
                </a:rPr>
                <a:t>02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00DECBF7-265F-4DBB-962F-732FF12E5335}"/>
                </a:ext>
              </a:extLst>
            </p:cNvPr>
            <p:cNvSpPr txBox="1"/>
            <p:nvPr/>
          </p:nvSpPr>
          <p:spPr>
            <a:xfrm>
              <a:off x="1567440" y="2564953"/>
              <a:ext cx="183255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ko-KR" altLang="en-US" sz="2400" dirty="0">
                  <a:solidFill>
                    <a:srgbClr val="3A3838"/>
                  </a:solidFill>
                  <a:latin typeface="G마켓 산스 TTF Bold" panose="02000000000000000000" pitchFamily="2" charset="-127"/>
                  <a:ea typeface="G마켓 산스 TTF Bold" panose="02000000000000000000" pitchFamily="2" charset="-127"/>
                </a:rPr>
                <a:t>응답지연 값</a:t>
              </a:r>
              <a:endPara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3A3838"/>
                </a:solidFill>
                <a:effectLst/>
                <a:uLnTx/>
                <a:uFillTx/>
                <a:latin typeface="G마켓 산스 TTF Bold" panose="02000000000000000000" pitchFamily="2" charset="-127"/>
                <a:ea typeface="G마켓 산스 TTF Bold" panose="02000000000000000000" pitchFamily="2" charset="-127"/>
                <a:cs typeface="+mn-cs"/>
              </a:endParaRPr>
            </a:p>
          </p:txBody>
        </p:sp>
      </p:grpSp>
      <p:grpSp>
        <p:nvGrpSpPr>
          <p:cNvPr id="3" name="그룹 2">
            <a:extLst>
              <a:ext uri="{FF2B5EF4-FFF2-40B4-BE49-F238E27FC236}">
                <a16:creationId xmlns:a16="http://schemas.microsoft.com/office/drawing/2014/main" id="{C039F280-F131-5398-8201-43B8E2404721}"/>
              </a:ext>
            </a:extLst>
          </p:cNvPr>
          <p:cNvGrpSpPr/>
          <p:nvPr/>
        </p:nvGrpSpPr>
        <p:grpSpPr>
          <a:xfrm>
            <a:off x="868295" y="3896335"/>
            <a:ext cx="4174120" cy="461665"/>
            <a:chOff x="873760" y="2564953"/>
            <a:chExt cx="4174120" cy="461665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8D8072D-72E4-F29E-E4DE-9B031DFAD160}"/>
                </a:ext>
              </a:extLst>
            </p:cNvPr>
            <p:cNvSpPr txBox="1"/>
            <p:nvPr/>
          </p:nvSpPr>
          <p:spPr>
            <a:xfrm>
              <a:off x="873760" y="2611119"/>
              <a:ext cx="4972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3A3838"/>
                  </a:solidFill>
                  <a:effectLst/>
                  <a:uLnTx/>
                  <a:uFillTx/>
                  <a:latin typeface="G마켓 산스 TTF Medium"/>
                  <a:ea typeface="나눔스퀘어 Light"/>
                  <a:cs typeface="+mn-cs"/>
                </a:rPr>
                <a:t>03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4BAAB58-6250-5C10-6924-DFE112BC9E56}"/>
                </a:ext>
              </a:extLst>
            </p:cNvPr>
            <p:cNvSpPr txBox="1"/>
            <p:nvPr/>
          </p:nvSpPr>
          <p:spPr>
            <a:xfrm>
              <a:off x="1567440" y="2564953"/>
              <a:ext cx="348044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3A3838"/>
                  </a:solidFill>
                  <a:effectLst/>
                  <a:uLnTx/>
                  <a:uFillTx/>
                  <a:latin typeface="G마켓 산스 TTF Bold" panose="02000000000000000000" pitchFamily="2" charset="-127"/>
                  <a:ea typeface="G마켓 산스 TTF Bold" panose="02000000000000000000" pitchFamily="2" charset="-127"/>
                  <a:cs typeface="+mn-cs"/>
                </a:rPr>
                <a:t>가용성에 관계된 수치들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417425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인간의 얼굴, 사람, 의류, 패브릭이(가) 표시된 사진&#10;&#10;자동 생성된 설명">
            <a:extLst>
              <a:ext uri="{FF2B5EF4-FFF2-40B4-BE49-F238E27FC236}">
                <a16:creationId xmlns:a16="http://schemas.microsoft.com/office/drawing/2014/main" id="{08361CDD-9855-84CC-D3B9-4BD41DB66F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B4D793E-5766-971B-E087-1003E741ED16}"/>
              </a:ext>
            </a:extLst>
          </p:cNvPr>
          <p:cNvSpPr txBox="1"/>
          <p:nvPr/>
        </p:nvSpPr>
        <p:spPr>
          <a:xfrm>
            <a:off x="6501468" y="2617365"/>
            <a:ext cx="502573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latin typeface="Berlin Sans FB" panose="020E0602020502020306" pitchFamily="34" charset="0"/>
              </a:rPr>
              <a:t>Back-of-the-envelope </a:t>
            </a:r>
          </a:p>
          <a:p>
            <a:r>
              <a:rPr lang="en-US" altLang="ko-KR" sz="4000" dirty="0">
                <a:latin typeface="Berlin Sans FB" panose="020E0602020502020306" pitchFamily="34" charset="0"/>
              </a:rPr>
              <a:t>estimation</a:t>
            </a:r>
            <a:endParaRPr lang="ko-KR" altLang="en-US" sz="4000" dirty="0">
              <a:latin typeface="Berlin Sans FB" panose="020E0602020502020306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57084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7E9F6073-E957-A357-98FA-EA71DEBC6C1E}"/>
              </a:ext>
            </a:extLst>
          </p:cNvPr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마켓 산스 TTF Medium"/>
              <a:ea typeface="나눔스퀘어 Light"/>
              <a:cs typeface="+mn-cs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78CDE17-FF2B-12E3-ED09-D3BEBA55E63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A9EA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마켓 산스 TTF Medium"/>
              <a:ea typeface="나눔스퀘어 Light"/>
              <a:cs typeface="+mn-cs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869B6332-F6E3-4FE2-810C-2C589EE7937C}"/>
              </a:ext>
            </a:extLst>
          </p:cNvPr>
          <p:cNvGrpSpPr/>
          <p:nvPr/>
        </p:nvGrpSpPr>
        <p:grpSpPr>
          <a:xfrm>
            <a:off x="3302924" y="2337904"/>
            <a:ext cx="5718232" cy="1893570"/>
            <a:chOff x="3302924" y="2603718"/>
            <a:chExt cx="5718232" cy="189357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15125F2-1B27-4E65-90FD-15228A57767D}"/>
                </a:ext>
              </a:extLst>
            </p:cNvPr>
            <p:cNvSpPr txBox="1"/>
            <p:nvPr/>
          </p:nvSpPr>
          <p:spPr>
            <a:xfrm>
              <a:off x="3302924" y="2603718"/>
              <a:ext cx="5718232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8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G마켓 산스 TTF Bold" panose="02000000000000000000" pitchFamily="2" charset="-127"/>
                  <a:ea typeface="G마켓 산스 TTF Bold" panose="02000000000000000000" pitchFamily="2" charset="-127"/>
                  <a:cs typeface="+mn-cs"/>
                </a:rPr>
                <a:t>2</a:t>
              </a:r>
              <a:r>
                <a:rPr kumimoji="0" lang="ko-KR" altLang="en-US" sz="8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G마켓 산스 TTF Bold" panose="02000000000000000000" pitchFamily="2" charset="-127"/>
                  <a:ea typeface="G마켓 산스 TTF Bold" panose="02000000000000000000" pitchFamily="2" charset="-127"/>
                  <a:cs typeface="+mn-cs"/>
                </a:rPr>
                <a:t>의 제곱수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9A343EF-2245-4D93-8317-E326C9E822D9}"/>
                </a:ext>
              </a:extLst>
            </p:cNvPr>
            <p:cNvSpPr txBox="1"/>
            <p:nvPr/>
          </p:nvSpPr>
          <p:spPr>
            <a:xfrm>
              <a:off x="4419600" y="3974068"/>
              <a:ext cx="31800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마켓 산스 TTF Light" panose="02000000000000000000" pitchFamily="2" charset="-127"/>
                <a:ea typeface="G마켓 산스 TTF Light" panose="02000000000000000000" pitchFamily="2" charset="-127"/>
                <a:cs typeface="+mn-cs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DCCDD4C1-F6ED-582A-73E7-C93E47E50F1C}"/>
              </a:ext>
            </a:extLst>
          </p:cNvPr>
          <p:cNvSpPr txBox="1"/>
          <p:nvPr/>
        </p:nvSpPr>
        <p:spPr>
          <a:xfrm>
            <a:off x="4572000" y="3860654"/>
            <a:ext cx="31800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마켓 산스 TTF Light" panose="02000000000000000000" pitchFamily="2" charset="-127"/>
              <a:ea typeface="G마켓 산스 TTF Light" panose="02000000000000000000" pitchFamily="2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627178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DE978A3-3A20-E9E3-E5C3-24F782F39E3C}"/>
              </a:ext>
            </a:extLst>
          </p:cNvPr>
          <p:cNvSpPr txBox="1"/>
          <p:nvPr/>
        </p:nvSpPr>
        <p:spPr>
          <a:xfrm>
            <a:off x="911966" y="2337898"/>
            <a:ext cx="3212163" cy="307190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ko-KR" alt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올바른 데이터 계산 결과를 위한 </a:t>
            </a:r>
            <a:r>
              <a:rPr lang="en-US" altLang="ko-KR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2</a:t>
            </a:r>
            <a:r>
              <a:rPr lang="ko-KR" alt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의 제곱수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EBD86E5D-81C5-78F3-4326-1B429C0960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9348" y="1621016"/>
            <a:ext cx="6143313" cy="3352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1346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:a16="http://schemas.microsoft.com/office/drawing/2014/main" id="{7E9F6073-E957-A357-98FA-EA71DEBC6C1E}"/>
              </a:ext>
            </a:extLst>
          </p:cNvPr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마켓 산스 TTF Medium"/>
              <a:ea typeface="나눔스퀘어 Light"/>
              <a:cs typeface="+mn-cs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78CDE17-FF2B-12E3-ED09-D3BEBA55E63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A9EA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마켓 산스 TTF Medium"/>
              <a:ea typeface="나눔스퀘어 Light"/>
              <a:cs typeface="+mn-cs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869B6332-F6E3-4FE2-810C-2C589EE7937C}"/>
              </a:ext>
            </a:extLst>
          </p:cNvPr>
          <p:cNvGrpSpPr/>
          <p:nvPr/>
        </p:nvGrpSpPr>
        <p:grpSpPr>
          <a:xfrm>
            <a:off x="3302924" y="2337904"/>
            <a:ext cx="6224781" cy="1893570"/>
            <a:chOff x="3302924" y="2603718"/>
            <a:chExt cx="6224781" cy="189357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15125F2-1B27-4E65-90FD-15228A57767D}"/>
                </a:ext>
              </a:extLst>
            </p:cNvPr>
            <p:cNvSpPr txBox="1"/>
            <p:nvPr/>
          </p:nvSpPr>
          <p:spPr>
            <a:xfrm>
              <a:off x="3302924" y="2603718"/>
              <a:ext cx="6224781" cy="14465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8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G마켓 산스 TTF Bold" panose="02000000000000000000" pitchFamily="2" charset="-127"/>
                  <a:ea typeface="G마켓 산스 TTF Bold" panose="02000000000000000000" pitchFamily="2" charset="-127"/>
                  <a:cs typeface="+mn-cs"/>
                </a:rPr>
                <a:t>응답지연 값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59A343EF-2245-4D93-8317-E326C9E822D9}"/>
                </a:ext>
              </a:extLst>
            </p:cNvPr>
            <p:cNvSpPr txBox="1"/>
            <p:nvPr/>
          </p:nvSpPr>
          <p:spPr>
            <a:xfrm>
              <a:off x="4419600" y="3974068"/>
              <a:ext cx="318008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마켓 산스 TTF Light" panose="02000000000000000000" pitchFamily="2" charset="-127"/>
                <a:ea typeface="G마켓 산스 TTF Light" panose="02000000000000000000" pitchFamily="2" charset="-127"/>
                <a:cs typeface="+mn-cs"/>
              </a:endParaRPr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DCCDD4C1-F6ED-582A-73E7-C93E47E50F1C}"/>
              </a:ext>
            </a:extLst>
          </p:cNvPr>
          <p:cNvSpPr txBox="1"/>
          <p:nvPr/>
        </p:nvSpPr>
        <p:spPr>
          <a:xfrm>
            <a:off x="4572000" y="3860654"/>
            <a:ext cx="31800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마켓 산스 TTF Light" panose="02000000000000000000" pitchFamily="2" charset="-127"/>
              <a:ea typeface="G마켓 산스 TTF Light" panose="02000000000000000000" pitchFamily="2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241052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373B5FC-F974-4707-9C89-185C3570EC51}"/>
              </a:ext>
            </a:extLst>
          </p:cNvPr>
          <p:cNvSpPr/>
          <p:nvPr/>
        </p:nvSpPr>
        <p:spPr>
          <a:xfrm rot="5400000">
            <a:off x="679977" y="-231021"/>
            <a:ext cx="36000" cy="720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362A50B2-E576-4231-B29D-486B2470C342}"/>
              </a:ext>
            </a:extLst>
          </p:cNvPr>
          <p:cNvCxnSpPr>
            <a:cxnSpLocks/>
          </p:cNvCxnSpPr>
          <p:nvPr/>
        </p:nvCxnSpPr>
        <p:spPr>
          <a:xfrm>
            <a:off x="1047344" y="128979"/>
            <a:ext cx="11144656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74796E71-71AC-4CBA-80A8-E290757D0C47}"/>
              </a:ext>
            </a:extLst>
          </p:cNvPr>
          <p:cNvSpPr/>
          <p:nvPr/>
        </p:nvSpPr>
        <p:spPr>
          <a:xfrm>
            <a:off x="678919" y="925462"/>
            <a:ext cx="10701592" cy="515487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7" name="자유형: 도형 26">
            <a:extLst>
              <a:ext uri="{FF2B5EF4-FFF2-40B4-BE49-F238E27FC236}">
                <a16:creationId xmlns:a16="http://schemas.microsoft.com/office/drawing/2014/main" id="{1C06082B-1C4A-4077-A7A2-E2FB74022114}"/>
              </a:ext>
            </a:extLst>
          </p:cNvPr>
          <p:cNvSpPr/>
          <p:nvPr/>
        </p:nvSpPr>
        <p:spPr>
          <a:xfrm>
            <a:off x="5274349" y="925462"/>
            <a:ext cx="2137077" cy="3442272"/>
          </a:xfrm>
          <a:custGeom>
            <a:avLst/>
            <a:gdLst>
              <a:gd name="connsiteX0" fmla="*/ 0 w 1768709"/>
              <a:gd name="connsiteY0" fmla="*/ 0 h 2848927"/>
              <a:gd name="connsiteX1" fmla="*/ 1768709 w 1768709"/>
              <a:gd name="connsiteY1" fmla="*/ 0 h 2848927"/>
              <a:gd name="connsiteX2" fmla="*/ 1768709 w 1768709"/>
              <a:gd name="connsiteY2" fmla="*/ 2848927 h 2848927"/>
              <a:gd name="connsiteX3" fmla="*/ 0 w 1768709"/>
              <a:gd name="connsiteY3" fmla="*/ 2848927 h 2848927"/>
              <a:gd name="connsiteX4" fmla="*/ 0 w 1768709"/>
              <a:gd name="connsiteY4" fmla="*/ 0 h 2848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8709" h="2848927">
                <a:moveTo>
                  <a:pt x="0" y="0"/>
                </a:moveTo>
                <a:lnTo>
                  <a:pt x="1768709" y="0"/>
                </a:lnTo>
                <a:lnTo>
                  <a:pt x="1768709" y="2848927"/>
                </a:lnTo>
                <a:lnTo>
                  <a:pt x="0" y="2848927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sp3d/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157734" rIns="0" bIns="0" numCol="1" spcCol="1270" anchor="t" anchorCtr="0">
            <a:noAutofit/>
          </a:bodyPr>
          <a:lstStyle/>
          <a:p>
            <a:pPr marL="0" lvl="0" indent="0" algn="l" defTabSz="20447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ko-KR" altLang="en-US" sz="4600" kern="1200"/>
          </a:p>
        </p:txBody>
      </p:sp>
      <p:sp>
        <p:nvSpPr>
          <p:cNvPr id="28" name="자유형: 도형 27">
            <a:extLst>
              <a:ext uri="{FF2B5EF4-FFF2-40B4-BE49-F238E27FC236}">
                <a16:creationId xmlns:a16="http://schemas.microsoft.com/office/drawing/2014/main" id="{134F1109-6087-4644-815B-8784B1E6E75E}"/>
              </a:ext>
            </a:extLst>
          </p:cNvPr>
          <p:cNvSpPr/>
          <p:nvPr/>
        </p:nvSpPr>
        <p:spPr>
          <a:xfrm>
            <a:off x="8243309" y="925462"/>
            <a:ext cx="2137077" cy="3442272"/>
          </a:xfrm>
          <a:custGeom>
            <a:avLst/>
            <a:gdLst>
              <a:gd name="connsiteX0" fmla="*/ 0 w 1768709"/>
              <a:gd name="connsiteY0" fmla="*/ 0 h 2848927"/>
              <a:gd name="connsiteX1" fmla="*/ 1768709 w 1768709"/>
              <a:gd name="connsiteY1" fmla="*/ 0 h 2848927"/>
              <a:gd name="connsiteX2" fmla="*/ 1768709 w 1768709"/>
              <a:gd name="connsiteY2" fmla="*/ 2848927 h 2848927"/>
              <a:gd name="connsiteX3" fmla="*/ 0 w 1768709"/>
              <a:gd name="connsiteY3" fmla="*/ 2848927 h 2848927"/>
              <a:gd name="connsiteX4" fmla="*/ 0 w 1768709"/>
              <a:gd name="connsiteY4" fmla="*/ 0 h 2848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8709" h="2848927">
                <a:moveTo>
                  <a:pt x="0" y="0"/>
                </a:moveTo>
                <a:lnTo>
                  <a:pt x="1768709" y="0"/>
                </a:lnTo>
                <a:lnTo>
                  <a:pt x="1768709" y="2848927"/>
                </a:lnTo>
                <a:lnTo>
                  <a:pt x="0" y="2848927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sp3d/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157734" rIns="0" bIns="0" numCol="1" spcCol="1270" anchor="t" anchorCtr="0">
            <a:noAutofit/>
          </a:bodyPr>
          <a:lstStyle/>
          <a:p>
            <a:pPr marL="0" lvl="0" indent="0" algn="l" defTabSz="20447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ko-KR" altLang="en-US" sz="4600" kern="1200"/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13FA9EF4-EF94-42D5-87A4-D4677B767594}"/>
              </a:ext>
            </a:extLst>
          </p:cNvPr>
          <p:cNvCxnSpPr>
            <a:cxnSpLocks/>
          </p:cNvCxnSpPr>
          <p:nvPr/>
        </p:nvCxnSpPr>
        <p:spPr>
          <a:xfrm>
            <a:off x="1138561" y="1291192"/>
            <a:ext cx="776177" cy="0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 descr="텍스트, 스크린샷, 폰트, 도표이(가) 표시된 사진&#10;&#10;자동 생성된 설명">
            <a:extLst>
              <a:ext uri="{FF2B5EF4-FFF2-40B4-BE49-F238E27FC236}">
                <a16:creationId xmlns:a16="http://schemas.microsoft.com/office/drawing/2014/main" id="{7E055171-825C-5C75-EAF7-A3E90ADFE4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1286" y="1810184"/>
            <a:ext cx="5942202" cy="329921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6D57CAD-CA93-948D-C98B-8DFFC90BD901}"/>
              </a:ext>
            </a:extLst>
          </p:cNvPr>
          <p:cNvSpPr txBox="1"/>
          <p:nvPr/>
        </p:nvSpPr>
        <p:spPr>
          <a:xfrm>
            <a:off x="1325981" y="2551852"/>
            <a:ext cx="2948243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altLang="ko-KR" sz="1400" dirty="0"/>
              <a:t>1ns</a:t>
            </a:r>
            <a:r>
              <a:rPr lang="ko-KR" altLang="en-US" sz="1400" dirty="0"/>
              <a:t> </a:t>
            </a:r>
            <a:r>
              <a:rPr lang="en-US" altLang="ko-KR" sz="1400" dirty="0"/>
              <a:t>=</a:t>
            </a:r>
            <a:r>
              <a:rPr lang="ko-KR" altLang="en-US" sz="1400" dirty="0"/>
              <a:t> </a:t>
            </a:r>
            <a:r>
              <a:rPr lang="en-US" altLang="ko-KR" sz="1400" dirty="0"/>
              <a:t>10^-9</a:t>
            </a:r>
            <a:r>
              <a:rPr lang="ko-KR" altLang="en-US" sz="1400" dirty="0"/>
              <a:t>로서 </a:t>
            </a:r>
            <a:r>
              <a:rPr lang="en-US" altLang="ko-KR" sz="1400" dirty="0"/>
              <a:t>1</a:t>
            </a:r>
            <a:r>
              <a:rPr lang="ko-KR" altLang="en-US" sz="1400" dirty="0" err="1"/>
              <a:t>나노초인</a:t>
            </a:r>
            <a:r>
              <a:rPr lang="ko-KR" altLang="en-US" sz="1400" dirty="0"/>
              <a:t> </a:t>
            </a:r>
            <a:br>
              <a:rPr lang="en-US" altLang="ko-KR" sz="1400" dirty="0"/>
            </a:br>
            <a:r>
              <a:rPr lang="en-US" altLang="ko-KR" sz="1400" dirty="0"/>
              <a:t>10</a:t>
            </a:r>
            <a:r>
              <a:rPr lang="ko-KR" altLang="en-US" sz="1400" dirty="0" err="1"/>
              <a:t>억분의</a:t>
            </a:r>
            <a:r>
              <a:rPr lang="ko-KR" altLang="en-US" sz="1400" dirty="0"/>
              <a:t> </a:t>
            </a:r>
            <a:r>
              <a:rPr lang="en-US" altLang="ko-KR" sz="1400" dirty="0"/>
              <a:t>1</a:t>
            </a:r>
            <a:r>
              <a:rPr lang="ko-KR" altLang="en-US" sz="1400" dirty="0"/>
              <a:t>초</a:t>
            </a:r>
            <a:br>
              <a:rPr lang="en-US" altLang="ko-KR" sz="1400" dirty="0"/>
            </a:br>
            <a:endParaRPr lang="en-US" altLang="ko-KR" sz="1400" dirty="0"/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/>
              <a:t>1</a:t>
            </a:r>
            <a:r>
              <a:rPr lang="el-GR" altLang="ko-KR" sz="1400" b="0" i="0" dirty="0">
                <a:solidFill>
                  <a:srgbClr val="202124"/>
                </a:solidFill>
                <a:effectLst/>
                <a:latin typeface="Apple SD Gothic Neo"/>
              </a:rPr>
              <a:t>μ</a:t>
            </a:r>
            <a:r>
              <a:rPr lang="en-US" altLang="ko-KR" sz="1400" b="0" i="0" dirty="0">
                <a:solidFill>
                  <a:srgbClr val="202124"/>
                </a:solidFill>
                <a:effectLst/>
                <a:latin typeface="Apple SD Gothic Neo"/>
              </a:rPr>
              <a:t>s</a:t>
            </a:r>
            <a:r>
              <a:rPr lang="en-US" altLang="ko-KR" sz="1400" dirty="0"/>
              <a:t> = 10^-6</a:t>
            </a:r>
            <a:r>
              <a:rPr lang="ko-KR" altLang="en-US" sz="1400" dirty="0"/>
              <a:t>로서 </a:t>
            </a:r>
            <a:r>
              <a:rPr lang="en-US" altLang="ko-KR" sz="1400" dirty="0"/>
              <a:t>1</a:t>
            </a:r>
            <a:r>
              <a:rPr lang="ko-KR" altLang="en-US" sz="1400" dirty="0" err="1"/>
              <a:t>마이크로초인</a:t>
            </a:r>
            <a:br>
              <a:rPr lang="en-US" altLang="ko-KR" sz="1400" dirty="0"/>
            </a:br>
            <a:r>
              <a:rPr lang="en-US" altLang="ko-KR" sz="1400" dirty="0"/>
              <a:t>100</a:t>
            </a:r>
            <a:r>
              <a:rPr lang="ko-KR" altLang="en-US" sz="1400" dirty="0"/>
              <a:t>만분의 </a:t>
            </a:r>
            <a:r>
              <a:rPr lang="en-US" altLang="ko-KR" sz="1400" dirty="0"/>
              <a:t>1</a:t>
            </a:r>
            <a:r>
              <a:rPr lang="ko-KR" altLang="en-US" sz="1400" dirty="0"/>
              <a:t>초</a:t>
            </a:r>
            <a:br>
              <a:rPr lang="en-US" altLang="ko-KR" sz="1400" dirty="0"/>
            </a:br>
            <a:endParaRPr lang="en-US" altLang="ko-KR" sz="1400" dirty="0"/>
          </a:p>
          <a:p>
            <a:pPr marL="342900" indent="-342900">
              <a:buFont typeface="+mj-lt"/>
              <a:buAutoNum type="arabicPeriod"/>
            </a:pPr>
            <a:r>
              <a:rPr lang="en-US" altLang="ko-KR" sz="1400" dirty="0"/>
              <a:t>1ms = 10^-3</a:t>
            </a:r>
            <a:r>
              <a:rPr lang="ko-KR" altLang="en-US" sz="1400" dirty="0"/>
              <a:t>로서 </a:t>
            </a:r>
            <a:r>
              <a:rPr lang="en-US" altLang="ko-KR" sz="1400" dirty="0"/>
              <a:t>1</a:t>
            </a:r>
            <a:r>
              <a:rPr lang="ko-KR" altLang="en-US" sz="1400" dirty="0" err="1"/>
              <a:t>밀리초인</a:t>
            </a:r>
            <a:br>
              <a:rPr lang="en-US" altLang="ko-KR" sz="1400" dirty="0"/>
            </a:br>
            <a:r>
              <a:rPr lang="en-US" altLang="ko-KR" sz="1400" dirty="0"/>
              <a:t>1000</a:t>
            </a:r>
            <a:r>
              <a:rPr lang="ko-KR" altLang="en-US" sz="1400" dirty="0"/>
              <a:t>분의 </a:t>
            </a:r>
            <a:r>
              <a:rPr lang="en-US" altLang="ko-KR" sz="1400" dirty="0"/>
              <a:t>1</a:t>
            </a:r>
            <a:r>
              <a:rPr lang="ko-KR" altLang="en-US" sz="1400" dirty="0"/>
              <a:t>초</a:t>
            </a:r>
          </a:p>
        </p:txBody>
      </p:sp>
    </p:spTree>
    <p:extLst>
      <p:ext uri="{BB962C8B-B14F-4D97-AF65-F5344CB8AC3E}">
        <p14:creationId xmlns:p14="http://schemas.microsoft.com/office/powerpoint/2010/main" val="15282594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A373B5FC-F974-4707-9C89-185C3570EC51}"/>
              </a:ext>
            </a:extLst>
          </p:cNvPr>
          <p:cNvSpPr/>
          <p:nvPr/>
        </p:nvSpPr>
        <p:spPr>
          <a:xfrm rot="5400000">
            <a:off x="679977" y="-231021"/>
            <a:ext cx="36000" cy="720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362A50B2-E576-4231-B29D-486B2470C342}"/>
              </a:ext>
            </a:extLst>
          </p:cNvPr>
          <p:cNvCxnSpPr>
            <a:cxnSpLocks/>
          </p:cNvCxnSpPr>
          <p:nvPr/>
        </p:nvCxnSpPr>
        <p:spPr>
          <a:xfrm>
            <a:off x="1047344" y="128979"/>
            <a:ext cx="11144656" cy="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74796E71-71AC-4CBA-80A8-E290757D0C47}"/>
              </a:ext>
            </a:extLst>
          </p:cNvPr>
          <p:cNvSpPr/>
          <p:nvPr/>
        </p:nvSpPr>
        <p:spPr>
          <a:xfrm>
            <a:off x="678919" y="925462"/>
            <a:ext cx="10701592" cy="515487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7" name="자유형: 도형 26">
            <a:extLst>
              <a:ext uri="{FF2B5EF4-FFF2-40B4-BE49-F238E27FC236}">
                <a16:creationId xmlns:a16="http://schemas.microsoft.com/office/drawing/2014/main" id="{1C06082B-1C4A-4077-A7A2-E2FB74022114}"/>
              </a:ext>
            </a:extLst>
          </p:cNvPr>
          <p:cNvSpPr/>
          <p:nvPr/>
        </p:nvSpPr>
        <p:spPr>
          <a:xfrm>
            <a:off x="5274349" y="925462"/>
            <a:ext cx="2137077" cy="3442272"/>
          </a:xfrm>
          <a:custGeom>
            <a:avLst/>
            <a:gdLst>
              <a:gd name="connsiteX0" fmla="*/ 0 w 1768709"/>
              <a:gd name="connsiteY0" fmla="*/ 0 h 2848927"/>
              <a:gd name="connsiteX1" fmla="*/ 1768709 w 1768709"/>
              <a:gd name="connsiteY1" fmla="*/ 0 h 2848927"/>
              <a:gd name="connsiteX2" fmla="*/ 1768709 w 1768709"/>
              <a:gd name="connsiteY2" fmla="*/ 2848927 h 2848927"/>
              <a:gd name="connsiteX3" fmla="*/ 0 w 1768709"/>
              <a:gd name="connsiteY3" fmla="*/ 2848927 h 2848927"/>
              <a:gd name="connsiteX4" fmla="*/ 0 w 1768709"/>
              <a:gd name="connsiteY4" fmla="*/ 0 h 2848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8709" h="2848927">
                <a:moveTo>
                  <a:pt x="0" y="0"/>
                </a:moveTo>
                <a:lnTo>
                  <a:pt x="1768709" y="0"/>
                </a:lnTo>
                <a:lnTo>
                  <a:pt x="1768709" y="2848927"/>
                </a:lnTo>
                <a:lnTo>
                  <a:pt x="0" y="2848927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sp3d/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157734" rIns="0" bIns="0" numCol="1" spcCol="1270" anchor="t" anchorCtr="0">
            <a:noAutofit/>
          </a:bodyPr>
          <a:lstStyle/>
          <a:p>
            <a:pPr marL="0" lvl="0" indent="0" algn="l" defTabSz="20447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ko-KR" altLang="en-US" sz="4600" kern="1200"/>
          </a:p>
        </p:txBody>
      </p:sp>
      <p:sp>
        <p:nvSpPr>
          <p:cNvPr id="28" name="자유형: 도형 27">
            <a:extLst>
              <a:ext uri="{FF2B5EF4-FFF2-40B4-BE49-F238E27FC236}">
                <a16:creationId xmlns:a16="http://schemas.microsoft.com/office/drawing/2014/main" id="{134F1109-6087-4644-815B-8784B1E6E75E}"/>
              </a:ext>
            </a:extLst>
          </p:cNvPr>
          <p:cNvSpPr/>
          <p:nvPr/>
        </p:nvSpPr>
        <p:spPr>
          <a:xfrm>
            <a:off x="8243309" y="925462"/>
            <a:ext cx="2137077" cy="3442272"/>
          </a:xfrm>
          <a:custGeom>
            <a:avLst/>
            <a:gdLst>
              <a:gd name="connsiteX0" fmla="*/ 0 w 1768709"/>
              <a:gd name="connsiteY0" fmla="*/ 0 h 2848927"/>
              <a:gd name="connsiteX1" fmla="*/ 1768709 w 1768709"/>
              <a:gd name="connsiteY1" fmla="*/ 0 h 2848927"/>
              <a:gd name="connsiteX2" fmla="*/ 1768709 w 1768709"/>
              <a:gd name="connsiteY2" fmla="*/ 2848927 h 2848927"/>
              <a:gd name="connsiteX3" fmla="*/ 0 w 1768709"/>
              <a:gd name="connsiteY3" fmla="*/ 2848927 h 2848927"/>
              <a:gd name="connsiteX4" fmla="*/ 0 w 1768709"/>
              <a:gd name="connsiteY4" fmla="*/ 0 h 2848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68709" h="2848927">
                <a:moveTo>
                  <a:pt x="0" y="0"/>
                </a:moveTo>
                <a:lnTo>
                  <a:pt x="1768709" y="0"/>
                </a:lnTo>
                <a:lnTo>
                  <a:pt x="1768709" y="2848927"/>
                </a:lnTo>
                <a:lnTo>
                  <a:pt x="0" y="2848927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sp3d/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5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0" tIns="157734" rIns="0" bIns="0" numCol="1" spcCol="1270" anchor="t" anchorCtr="0">
            <a:noAutofit/>
          </a:bodyPr>
          <a:lstStyle/>
          <a:p>
            <a:pPr marL="0" lvl="0" indent="0" algn="l" defTabSz="204470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endParaRPr lang="ko-KR" altLang="en-US" sz="4600" kern="1200"/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13FA9EF4-EF94-42D5-87A4-D4677B767594}"/>
              </a:ext>
            </a:extLst>
          </p:cNvPr>
          <p:cNvCxnSpPr>
            <a:cxnSpLocks/>
          </p:cNvCxnSpPr>
          <p:nvPr/>
        </p:nvCxnSpPr>
        <p:spPr>
          <a:xfrm>
            <a:off x="1138561" y="1291192"/>
            <a:ext cx="776177" cy="0"/>
          </a:xfrm>
          <a:prstGeom prst="line">
            <a:avLst/>
          </a:prstGeom>
          <a:ln>
            <a:solidFill>
              <a:schemeClr val="bg2">
                <a:lumMod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4FC68CCF-4E3D-FB87-9BAC-EFC6B0A89E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5718" y="1385350"/>
            <a:ext cx="3229426" cy="4429743"/>
          </a:xfrm>
          <a:prstGeom prst="rect">
            <a:avLst/>
          </a:prstGeom>
        </p:spPr>
      </p:pic>
      <p:pic>
        <p:nvPicPr>
          <p:cNvPr id="8" name="그림 7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C5D0A4A5-3800-889F-3F87-49D19B04B2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6224" y="1585402"/>
            <a:ext cx="3820058" cy="402963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4D49B3E-D49A-E568-113F-14530F586EEA}"/>
              </a:ext>
            </a:extLst>
          </p:cNvPr>
          <p:cNvSpPr txBox="1"/>
          <p:nvPr/>
        </p:nvSpPr>
        <p:spPr>
          <a:xfrm>
            <a:off x="4708526" y="3008045"/>
            <a:ext cx="2347887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1ns </a:t>
            </a:r>
            <a:r>
              <a:rPr lang="ko-KR" altLang="en-US" dirty="0">
                <a:solidFill>
                  <a:schemeClr val="tx1"/>
                </a:solidFill>
              </a:rPr>
              <a:t>미만 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CPU </a:t>
            </a:r>
            <a:r>
              <a:rPr lang="ko-KR" altLang="en-US" dirty="0">
                <a:solidFill>
                  <a:schemeClr val="tx1"/>
                </a:solidFill>
              </a:rPr>
              <a:t>액세스</a:t>
            </a:r>
            <a:r>
              <a:rPr lang="en-US" altLang="ko-KR" dirty="0">
                <a:solidFill>
                  <a:schemeClr val="tx1"/>
                </a:solidFill>
              </a:rPr>
              <a:t>,</a:t>
            </a:r>
          </a:p>
          <a:p>
            <a:pPr algn="ctr"/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100 ~ 1000ns</a:t>
            </a:r>
          </a:p>
          <a:p>
            <a:pPr algn="ctr"/>
            <a:r>
              <a:rPr lang="en-US" altLang="ko-KR" dirty="0">
                <a:solidFill>
                  <a:schemeClr val="tx1"/>
                </a:solidFill>
              </a:rPr>
              <a:t>Linux</a:t>
            </a:r>
            <a:r>
              <a:rPr lang="ko-KR" altLang="en-US" dirty="0">
                <a:solidFill>
                  <a:schemeClr val="tx1"/>
                </a:solidFill>
              </a:rPr>
              <a:t>의 간단한 </a:t>
            </a:r>
            <a:endParaRPr lang="en-US" altLang="ko-KR" dirty="0">
              <a:solidFill>
                <a:schemeClr val="tx1"/>
              </a:solidFill>
            </a:endParaRPr>
          </a:p>
          <a:p>
            <a:pPr algn="ctr"/>
            <a:r>
              <a:rPr lang="ko-KR" altLang="en-US" dirty="0">
                <a:solidFill>
                  <a:schemeClr val="tx1"/>
                </a:solidFill>
              </a:rPr>
              <a:t>시스템 호출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475745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7439B961-3A16-4A9E-BCB7-72566C434C2B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C8E151-D821-4640-B0F6-81D14598CE26}"/>
              </a:ext>
            </a:extLst>
          </p:cNvPr>
          <p:cNvSpPr txBox="1"/>
          <p:nvPr/>
        </p:nvSpPr>
        <p:spPr>
          <a:xfrm flipH="1">
            <a:off x="1269990" y="367216"/>
            <a:ext cx="338966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dirty="0">
                <a:solidFill>
                  <a:schemeClr val="tx1"/>
                </a:solidFill>
              </a:rPr>
              <a:t>1ns </a:t>
            </a:r>
            <a:r>
              <a:rPr lang="ko-KR" altLang="en-US" sz="4000" dirty="0">
                <a:solidFill>
                  <a:schemeClr val="tx1"/>
                </a:solidFill>
              </a:rPr>
              <a:t>미만 </a:t>
            </a:r>
            <a:endParaRPr lang="en-US" altLang="ko-KR" sz="4000" dirty="0">
              <a:solidFill>
                <a:schemeClr val="tx1"/>
              </a:solidFill>
            </a:endParaRPr>
          </a:p>
          <a:p>
            <a:pPr algn="ctr"/>
            <a:r>
              <a:rPr lang="en-US" altLang="ko-KR" sz="4000" dirty="0">
                <a:solidFill>
                  <a:schemeClr val="tx1"/>
                </a:solidFill>
              </a:rPr>
              <a:t>CPU </a:t>
            </a:r>
            <a:r>
              <a:rPr lang="ko-KR" altLang="en-US" sz="4000" dirty="0">
                <a:solidFill>
                  <a:schemeClr val="tx1"/>
                </a:solidFill>
              </a:rPr>
              <a:t>액세스</a:t>
            </a:r>
            <a:endParaRPr lang="ko-KR" altLang="en-US" sz="4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FCB82DD-2326-EB6D-E8C0-F4A692120BD8}"/>
              </a:ext>
            </a:extLst>
          </p:cNvPr>
          <p:cNvSpPr txBox="1"/>
          <p:nvPr/>
        </p:nvSpPr>
        <p:spPr>
          <a:xfrm>
            <a:off x="7519497" y="59440"/>
            <a:ext cx="3562194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dirty="0">
                <a:solidFill>
                  <a:schemeClr val="bg1"/>
                </a:solidFill>
              </a:rPr>
              <a:t>100 ~ 1000ns</a:t>
            </a:r>
          </a:p>
          <a:p>
            <a:pPr algn="ctr"/>
            <a:r>
              <a:rPr lang="en-US" altLang="ko-KR" sz="4000" dirty="0">
                <a:solidFill>
                  <a:schemeClr val="bg1"/>
                </a:solidFill>
              </a:rPr>
              <a:t>Linux</a:t>
            </a:r>
            <a:r>
              <a:rPr lang="ko-KR" altLang="en-US" sz="4000" dirty="0">
                <a:solidFill>
                  <a:schemeClr val="bg1"/>
                </a:solidFill>
              </a:rPr>
              <a:t>의 간단한 </a:t>
            </a:r>
            <a:endParaRPr lang="en-US" altLang="ko-KR" sz="4000" dirty="0">
              <a:solidFill>
                <a:schemeClr val="bg1"/>
              </a:solidFill>
            </a:endParaRPr>
          </a:p>
          <a:p>
            <a:pPr algn="ctr"/>
            <a:r>
              <a:rPr lang="ko-KR" altLang="en-US" sz="4000" dirty="0">
                <a:solidFill>
                  <a:schemeClr val="bg1"/>
                </a:solidFill>
              </a:rPr>
              <a:t>시스템 호출</a:t>
            </a:r>
          </a:p>
        </p:txBody>
      </p:sp>
      <p:pic>
        <p:nvPicPr>
          <p:cNvPr id="4" name="그림 3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402C9B0F-33E2-0636-6D2D-EAD925EC61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0111" y="1913857"/>
            <a:ext cx="3229426" cy="4429743"/>
          </a:xfrm>
          <a:prstGeom prst="rect">
            <a:avLst/>
          </a:prstGeom>
        </p:spPr>
      </p:pic>
      <p:pic>
        <p:nvPicPr>
          <p:cNvPr id="6" name="그림 5" descr="텍스트, 스크린샷, 폰트, 번호이(가) 표시된 사진&#10;&#10;자동 생성된 설명">
            <a:extLst>
              <a:ext uri="{FF2B5EF4-FFF2-40B4-BE49-F238E27FC236}">
                <a16:creationId xmlns:a16="http://schemas.microsoft.com/office/drawing/2014/main" id="{7711D3F1-853D-D30B-DE46-9EF60A37D7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0565" y="2057872"/>
            <a:ext cx="3820058" cy="4029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6754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1_Office 테마">
  <a:themeElements>
    <a:clrScheme name="COLOR_SKY_BLUE">
      <a:dk1>
        <a:srgbClr val="3A3838"/>
      </a:dk1>
      <a:lt1>
        <a:srgbClr val="FFFFFF"/>
      </a:lt1>
      <a:dk2>
        <a:srgbClr val="3A3838"/>
      </a:dk2>
      <a:lt2>
        <a:srgbClr val="F2F2F2"/>
      </a:lt2>
      <a:accent1>
        <a:srgbClr val="0D509E"/>
      </a:accent1>
      <a:accent2>
        <a:srgbClr val="F5C437"/>
      </a:accent2>
      <a:accent3>
        <a:srgbClr val="00A9EA"/>
      </a:accent3>
      <a:accent4>
        <a:srgbClr val="018EDD"/>
      </a:accent4>
      <a:accent5>
        <a:srgbClr val="FDF54F"/>
      </a:accent5>
      <a:accent6>
        <a:srgbClr val="59D3F5"/>
      </a:accent6>
      <a:hlink>
        <a:srgbClr val="757070"/>
      </a:hlink>
      <a:folHlink>
        <a:srgbClr val="757070"/>
      </a:folHlink>
    </a:clrScheme>
    <a:fontScheme name="G마켓 산스와 나눔스퀘어">
      <a:majorFont>
        <a:latin typeface="G마켓 산스 TTF Bold"/>
        <a:ea typeface="나눔스퀘어 ExtraBold"/>
        <a:cs typeface=""/>
      </a:majorFont>
      <a:minorFont>
        <a:latin typeface="G마켓 산스 TTF Medium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578</TotalTime>
  <Words>257</Words>
  <Application>Microsoft Office PowerPoint</Application>
  <PresentationFormat>와이드스크린</PresentationFormat>
  <Paragraphs>54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2" baseType="lpstr">
      <vt:lpstr>Apple SD Gothic Neo</vt:lpstr>
      <vt:lpstr>G마켓 산스 TTF Bold</vt:lpstr>
      <vt:lpstr>G마켓 산스 TTF Light</vt:lpstr>
      <vt:lpstr>G마켓 산스 TTF Medium</vt:lpstr>
      <vt:lpstr>맑은 고딕</vt:lpstr>
      <vt:lpstr>Arial</vt:lpstr>
      <vt:lpstr>Berlin Sans FB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김주혁</dc:creator>
  <cp:lastModifiedBy>김주혁</cp:lastModifiedBy>
  <cp:revision>5</cp:revision>
  <dcterms:created xsi:type="dcterms:W3CDTF">2024-02-26T13:45:57Z</dcterms:created>
  <dcterms:modified xsi:type="dcterms:W3CDTF">2024-03-09T09:19:13Z</dcterms:modified>
</cp:coreProperties>
</file>

<file path=docProps/thumbnail.jpeg>
</file>